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84" r:id="rId4"/>
  </p:sldMasterIdLst>
  <p:notesMasterIdLst>
    <p:notesMasterId r:id="rId10"/>
  </p:notesMasterIdLst>
  <p:sldIdLst>
    <p:sldId id="319" r:id="rId5"/>
    <p:sldId id="321" r:id="rId6"/>
    <p:sldId id="309" r:id="rId7"/>
    <p:sldId id="264" r:id="rId8"/>
    <p:sldId id="317" r:id="rId9"/>
  </p:sldIdLst>
  <p:sldSz cx="32918400" cy="19202400"/>
  <p:notesSz cx="9601200" cy="73152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alibri Light" panose="020F0302020204030204" pitchFamily="34" charset="0"/>
      <p:regular r:id="rId15"/>
      <p:italic r:id="rId16"/>
    </p:embeddedFont>
    <p:embeddedFont>
      <p:font typeface="Lato" panose="020B0604020202020204" charset="0"/>
      <p:regular r:id="rId17"/>
      <p:bold r:id="rId1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10384" userDrawn="1">
          <p15:clr>
            <a:srgbClr val="A4A3A4"/>
          </p15:clr>
        </p15:guide>
        <p15:guide id="3" pos="4016" userDrawn="1">
          <p15:clr>
            <a:srgbClr val="A4A3A4"/>
          </p15:clr>
        </p15:guide>
        <p15:guide id="4" pos="176" userDrawn="1">
          <p15:clr>
            <a:srgbClr val="A4A3A4"/>
          </p15:clr>
        </p15:guide>
        <p15:guide id="5" pos="496" userDrawn="1">
          <p15:clr>
            <a:srgbClr val="A4A3A4"/>
          </p15:clr>
        </p15:guide>
        <p15:guide id="6" orient="horz" pos="604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ndsay Herr" initials="LH" lastIdx="1" clrIdx="0">
    <p:extLst>
      <p:ext uri="{19B8F6BF-5375-455C-9EA6-DF929625EA0E}">
        <p15:presenceInfo xmlns:p15="http://schemas.microsoft.com/office/powerpoint/2012/main" userId="S::Lindsay.Herr@asco.org::2d679bad-8c1c-43f8-9b76-32e18ee1ecc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3238"/>
    <a:srgbClr val="EEEBE9"/>
    <a:srgbClr val="EA4C89"/>
    <a:srgbClr val="FFF59D"/>
    <a:srgbClr val="FFFFFF"/>
    <a:srgbClr val="EFF8F3"/>
    <a:srgbClr val="874A4C"/>
    <a:srgbClr val="FFA726"/>
    <a:srgbClr val="80DEEA"/>
    <a:srgbClr val="FFD5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503" autoAdjust="0"/>
    <p:restoredTop sz="94503" autoAdjust="0"/>
  </p:normalViewPr>
  <p:slideViewPr>
    <p:cSldViewPr snapToGrid="0" showGuides="1">
      <p:cViewPr varScale="1">
        <p:scale>
          <a:sx n="39" d="100"/>
          <a:sy n="39" d="100"/>
        </p:scale>
        <p:origin x="1266" y="108"/>
      </p:cViewPr>
      <p:guideLst>
        <p:guide pos="10384"/>
        <p:guide pos="4016"/>
        <p:guide pos="176"/>
        <p:guide pos="496"/>
        <p:guide orient="horz" pos="60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customXml" Target="../customXml/item2.xml"/><Relationship Id="rId16" Type="http://schemas.openxmlformats.org/officeDocument/2006/relationships/font" Target="fonts/font6.fntdata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1.fntdata"/><Relationship Id="rId5" Type="http://schemas.openxmlformats.org/officeDocument/2006/relationships/slide" Target="slides/slide1.xml"/><Relationship Id="rId15" Type="http://schemas.openxmlformats.org/officeDocument/2006/relationships/font" Target="fonts/font5.fntdata"/><Relationship Id="rId23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4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160520" cy="36703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438458" y="1"/>
            <a:ext cx="4160520" cy="36703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BD1CB04D-1C75-43E0-9B64-B7DDAA42BB2C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86050" y="914400"/>
            <a:ext cx="4229100" cy="2468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60120" y="3520439"/>
            <a:ext cx="7680960" cy="2880361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948171"/>
            <a:ext cx="4160520" cy="367029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438458" y="6948171"/>
            <a:ext cx="4160520" cy="367029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E26C2670-3342-473C-969D-FDFF399F2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749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66471" rtl="0" eaLnBrk="1" latinLnBrk="0" hangingPunct="1">
      <a:defRPr sz="743" kern="1200">
        <a:solidFill>
          <a:schemeClr val="tx1"/>
        </a:solidFill>
        <a:latin typeface="+mn-lt"/>
        <a:ea typeface="+mn-ea"/>
        <a:cs typeface="+mn-cs"/>
      </a:defRPr>
    </a:lvl1pPr>
    <a:lvl2pPr marL="283235" algn="l" defTabSz="566471" rtl="0" eaLnBrk="1" latinLnBrk="0" hangingPunct="1">
      <a:defRPr sz="743" kern="1200">
        <a:solidFill>
          <a:schemeClr val="tx1"/>
        </a:solidFill>
        <a:latin typeface="+mn-lt"/>
        <a:ea typeface="+mn-ea"/>
        <a:cs typeface="+mn-cs"/>
      </a:defRPr>
    </a:lvl2pPr>
    <a:lvl3pPr marL="566471" algn="l" defTabSz="566471" rtl="0" eaLnBrk="1" latinLnBrk="0" hangingPunct="1">
      <a:defRPr sz="743" kern="1200">
        <a:solidFill>
          <a:schemeClr val="tx1"/>
        </a:solidFill>
        <a:latin typeface="+mn-lt"/>
        <a:ea typeface="+mn-ea"/>
        <a:cs typeface="+mn-cs"/>
      </a:defRPr>
    </a:lvl3pPr>
    <a:lvl4pPr marL="849706" algn="l" defTabSz="566471" rtl="0" eaLnBrk="1" latinLnBrk="0" hangingPunct="1">
      <a:defRPr sz="743" kern="1200">
        <a:solidFill>
          <a:schemeClr val="tx1"/>
        </a:solidFill>
        <a:latin typeface="+mn-lt"/>
        <a:ea typeface="+mn-ea"/>
        <a:cs typeface="+mn-cs"/>
      </a:defRPr>
    </a:lvl4pPr>
    <a:lvl5pPr marL="1132942" algn="l" defTabSz="566471" rtl="0" eaLnBrk="1" latinLnBrk="0" hangingPunct="1">
      <a:defRPr sz="743" kern="1200">
        <a:solidFill>
          <a:schemeClr val="tx1"/>
        </a:solidFill>
        <a:latin typeface="+mn-lt"/>
        <a:ea typeface="+mn-ea"/>
        <a:cs typeface="+mn-cs"/>
      </a:defRPr>
    </a:lvl5pPr>
    <a:lvl6pPr marL="1416177" algn="l" defTabSz="566471" rtl="0" eaLnBrk="1" latinLnBrk="0" hangingPunct="1">
      <a:defRPr sz="743" kern="1200">
        <a:solidFill>
          <a:schemeClr val="tx1"/>
        </a:solidFill>
        <a:latin typeface="+mn-lt"/>
        <a:ea typeface="+mn-ea"/>
        <a:cs typeface="+mn-cs"/>
      </a:defRPr>
    </a:lvl6pPr>
    <a:lvl7pPr marL="1699412" algn="l" defTabSz="566471" rtl="0" eaLnBrk="1" latinLnBrk="0" hangingPunct="1">
      <a:defRPr sz="743" kern="1200">
        <a:solidFill>
          <a:schemeClr val="tx1"/>
        </a:solidFill>
        <a:latin typeface="+mn-lt"/>
        <a:ea typeface="+mn-ea"/>
        <a:cs typeface="+mn-cs"/>
      </a:defRPr>
    </a:lvl7pPr>
    <a:lvl8pPr marL="1982648" algn="l" defTabSz="566471" rtl="0" eaLnBrk="1" latinLnBrk="0" hangingPunct="1">
      <a:defRPr sz="743" kern="1200">
        <a:solidFill>
          <a:schemeClr val="tx1"/>
        </a:solidFill>
        <a:latin typeface="+mn-lt"/>
        <a:ea typeface="+mn-ea"/>
        <a:cs typeface="+mn-cs"/>
      </a:defRPr>
    </a:lvl8pPr>
    <a:lvl9pPr marL="2265883" algn="l" defTabSz="566471" rtl="0" eaLnBrk="1" latinLnBrk="0" hangingPunct="1">
      <a:defRPr sz="74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Poster Template using Individual Text Boxes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6C2670-3342-473C-969D-FDFF399F205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570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6C2670-3342-473C-969D-FDFF399F205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4811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6050" y="914400"/>
            <a:ext cx="4229100" cy="24685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REAL LIFE EXAMPLES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6C2670-3342-473C-969D-FDFF399F205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909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14800" y="3142616"/>
            <a:ext cx="24688800" cy="6685280"/>
          </a:xfrm>
        </p:spPr>
        <p:txBody>
          <a:bodyPr anchor="b"/>
          <a:lstStyle>
            <a:lvl1pPr algn="ctr">
              <a:defRPr sz="16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10085706"/>
            <a:ext cx="24688800" cy="4636134"/>
          </a:xfrm>
        </p:spPr>
        <p:txBody>
          <a:bodyPr/>
          <a:lstStyle>
            <a:lvl1pPr marL="0" indent="0" algn="ctr">
              <a:buNone/>
              <a:defRPr sz="6480"/>
            </a:lvl1pPr>
            <a:lvl2pPr marL="1234440" indent="0" algn="ctr">
              <a:buNone/>
              <a:defRPr sz="5400"/>
            </a:lvl2pPr>
            <a:lvl3pPr marL="2468880" indent="0" algn="ctr">
              <a:buNone/>
              <a:defRPr sz="4860"/>
            </a:lvl3pPr>
            <a:lvl4pPr marL="3703320" indent="0" algn="ctr">
              <a:buNone/>
              <a:defRPr sz="4320"/>
            </a:lvl4pPr>
            <a:lvl5pPr marL="4937760" indent="0" algn="ctr">
              <a:buNone/>
              <a:defRPr sz="4320"/>
            </a:lvl5pPr>
            <a:lvl6pPr marL="6172200" indent="0" algn="ctr">
              <a:buNone/>
              <a:defRPr sz="4320"/>
            </a:lvl6pPr>
            <a:lvl7pPr marL="7406640" indent="0" algn="ctr">
              <a:buNone/>
              <a:defRPr sz="4320"/>
            </a:lvl7pPr>
            <a:lvl8pPr marL="8641080" indent="0" algn="ctr">
              <a:buNone/>
              <a:defRPr sz="4320"/>
            </a:lvl8pPr>
            <a:lvl9pPr marL="9875520" indent="0" algn="ctr">
              <a:buNone/>
              <a:defRPr sz="432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038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653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557230" y="1022350"/>
            <a:ext cx="7098030" cy="1627314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63140" y="1022350"/>
            <a:ext cx="20882610" cy="1627314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33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440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5995" y="4787268"/>
            <a:ext cx="28392120" cy="7987664"/>
          </a:xfrm>
        </p:spPr>
        <p:txBody>
          <a:bodyPr anchor="b"/>
          <a:lstStyle>
            <a:lvl1pPr>
              <a:defRPr sz="16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45995" y="12850498"/>
            <a:ext cx="28392120" cy="4200524"/>
          </a:xfrm>
        </p:spPr>
        <p:txBody>
          <a:bodyPr/>
          <a:lstStyle>
            <a:lvl1pPr marL="0" indent="0">
              <a:buNone/>
              <a:defRPr sz="6480">
                <a:solidFill>
                  <a:schemeClr val="tx1">
                    <a:tint val="75000"/>
                  </a:schemeClr>
                </a:solidFill>
              </a:defRPr>
            </a:lvl1pPr>
            <a:lvl2pPr marL="1234440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2pPr>
            <a:lvl3pPr marL="2468880" indent="0">
              <a:buNone/>
              <a:defRPr sz="4860">
                <a:solidFill>
                  <a:schemeClr val="tx1">
                    <a:tint val="75000"/>
                  </a:schemeClr>
                </a:solidFill>
              </a:defRPr>
            </a:lvl3pPr>
            <a:lvl4pPr marL="3703320" indent="0">
              <a:buNone/>
              <a:defRPr sz="4320">
                <a:solidFill>
                  <a:schemeClr val="tx1">
                    <a:tint val="75000"/>
                  </a:schemeClr>
                </a:solidFill>
              </a:defRPr>
            </a:lvl4pPr>
            <a:lvl5pPr marL="4937760" indent="0">
              <a:buNone/>
              <a:defRPr sz="4320">
                <a:solidFill>
                  <a:schemeClr val="tx1">
                    <a:tint val="75000"/>
                  </a:schemeClr>
                </a:solidFill>
              </a:defRPr>
            </a:lvl5pPr>
            <a:lvl6pPr marL="6172200" indent="0">
              <a:buNone/>
              <a:defRPr sz="4320">
                <a:solidFill>
                  <a:schemeClr val="tx1">
                    <a:tint val="75000"/>
                  </a:schemeClr>
                </a:solidFill>
              </a:defRPr>
            </a:lvl6pPr>
            <a:lvl7pPr marL="7406640" indent="0">
              <a:buNone/>
              <a:defRPr sz="4320">
                <a:solidFill>
                  <a:schemeClr val="tx1">
                    <a:tint val="75000"/>
                  </a:schemeClr>
                </a:solidFill>
              </a:defRPr>
            </a:lvl7pPr>
            <a:lvl8pPr marL="8641080" indent="0">
              <a:buNone/>
              <a:defRPr sz="4320">
                <a:solidFill>
                  <a:schemeClr val="tx1">
                    <a:tint val="75000"/>
                  </a:schemeClr>
                </a:solidFill>
              </a:defRPr>
            </a:lvl8pPr>
            <a:lvl9pPr marL="9875520" indent="0">
              <a:buNone/>
              <a:defRPr sz="43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230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63140" y="5111750"/>
            <a:ext cx="13990320" cy="121837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664940" y="5111750"/>
            <a:ext cx="13990320" cy="121837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45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428" y="1022352"/>
            <a:ext cx="28392120" cy="371157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7429" y="4707256"/>
            <a:ext cx="13926025" cy="2306954"/>
          </a:xfrm>
        </p:spPr>
        <p:txBody>
          <a:bodyPr anchor="b"/>
          <a:lstStyle>
            <a:lvl1pPr marL="0" indent="0">
              <a:buNone/>
              <a:defRPr sz="6480" b="1"/>
            </a:lvl1pPr>
            <a:lvl2pPr marL="1234440" indent="0">
              <a:buNone/>
              <a:defRPr sz="5400" b="1"/>
            </a:lvl2pPr>
            <a:lvl3pPr marL="2468880" indent="0">
              <a:buNone/>
              <a:defRPr sz="4860" b="1"/>
            </a:lvl3pPr>
            <a:lvl4pPr marL="3703320" indent="0">
              <a:buNone/>
              <a:defRPr sz="4320" b="1"/>
            </a:lvl4pPr>
            <a:lvl5pPr marL="4937760" indent="0">
              <a:buNone/>
              <a:defRPr sz="4320" b="1"/>
            </a:lvl5pPr>
            <a:lvl6pPr marL="6172200" indent="0">
              <a:buNone/>
              <a:defRPr sz="4320" b="1"/>
            </a:lvl6pPr>
            <a:lvl7pPr marL="7406640" indent="0">
              <a:buNone/>
              <a:defRPr sz="4320" b="1"/>
            </a:lvl7pPr>
            <a:lvl8pPr marL="8641080" indent="0">
              <a:buNone/>
              <a:defRPr sz="4320" b="1"/>
            </a:lvl8pPr>
            <a:lvl9pPr marL="9875520" indent="0">
              <a:buNone/>
              <a:defRPr sz="43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67429" y="7014210"/>
            <a:ext cx="13926025" cy="103168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664940" y="4707256"/>
            <a:ext cx="13994608" cy="2306954"/>
          </a:xfrm>
        </p:spPr>
        <p:txBody>
          <a:bodyPr anchor="b"/>
          <a:lstStyle>
            <a:lvl1pPr marL="0" indent="0">
              <a:buNone/>
              <a:defRPr sz="6480" b="1"/>
            </a:lvl1pPr>
            <a:lvl2pPr marL="1234440" indent="0">
              <a:buNone/>
              <a:defRPr sz="5400" b="1"/>
            </a:lvl2pPr>
            <a:lvl3pPr marL="2468880" indent="0">
              <a:buNone/>
              <a:defRPr sz="4860" b="1"/>
            </a:lvl3pPr>
            <a:lvl4pPr marL="3703320" indent="0">
              <a:buNone/>
              <a:defRPr sz="4320" b="1"/>
            </a:lvl4pPr>
            <a:lvl5pPr marL="4937760" indent="0">
              <a:buNone/>
              <a:defRPr sz="4320" b="1"/>
            </a:lvl5pPr>
            <a:lvl6pPr marL="6172200" indent="0">
              <a:buNone/>
              <a:defRPr sz="4320" b="1"/>
            </a:lvl6pPr>
            <a:lvl7pPr marL="7406640" indent="0">
              <a:buNone/>
              <a:defRPr sz="4320" b="1"/>
            </a:lvl7pPr>
            <a:lvl8pPr marL="8641080" indent="0">
              <a:buNone/>
              <a:defRPr sz="4320" b="1"/>
            </a:lvl8pPr>
            <a:lvl9pPr marL="9875520" indent="0">
              <a:buNone/>
              <a:defRPr sz="43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664940" y="7014210"/>
            <a:ext cx="13994608" cy="103168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83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212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480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429" y="1280160"/>
            <a:ext cx="10617040" cy="4480560"/>
          </a:xfrm>
        </p:spPr>
        <p:txBody>
          <a:bodyPr anchor="b"/>
          <a:lstStyle>
            <a:lvl1pPr>
              <a:defRPr sz="86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94608" y="2764791"/>
            <a:ext cx="16664940" cy="13646150"/>
          </a:xfrm>
        </p:spPr>
        <p:txBody>
          <a:bodyPr/>
          <a:lstStyle>
            <a:lvl1pPr>
              <a:defRPr sz="8640"/>
            </a:lvl1pPr>
            <a:lvl2pPr>
              <a:defRPr sz="7560"/>
            </a:lvl2pPr>
            <a:lvl3pPr>
              <a:defRPr sz="6480"/>
            </a:lvl3pPr>
            <a:lvl4pPr>
              <a:defRPr sz="5400"/>
            </a:lvl4pPr>
            <a:lvl5pPr>
              <a:defRPr sz="5400"/>
            </a:lvl5pPr>
            <a:lvl6pPr>
              <a:defRPr sz="5400"/>
            </a:lvl6pPr>
            <a:lvl7pPr>
              <a:defRPr sz="5400"/>
            </a:lvl7pPr>
            <a:lvl8pPr>
              <a:defRPr sz="5400"/>
            </a:lvl8pPr>
            <a:lvl9pPr>
              <a:defRPr sz="5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67429" y="5760720"/>
            <a:ext cx="10617040" cy="10672446"/>
          </a:xfrm>
        </p:spPr>
        <p:txBody>
          <a:bodyPr/>
          <a:lstStyle>
            <a:lvl1pPr marL="0" indent="0">
              <a:buNone/>
              <a:defRPr sz="4320"/>
            </a:lvl1pPr>
            <a:lvl2pPr marL="1234440" indent="0">
              <a:buNone/>
              <a:defRPr sz="3780"/>
            </a:lvl2pPr>
            <a:lvl3pPr marL="2468880" indent="0">
              <a:buNone/>
              <a:defRPr sz="3240"/>
            </a:lvl3pPr>
            <a:lvl4pPr marL="3703320" indent="0">
              <a:buNone/>
              <a:defRPr sz="2700"/>
            </a:lvl4pPr>
            <a:lvl5pPr marL="4937760" indent="0">
              <a:buNone/>
              <a:defRPr sz="2700"/>
            </a:lvl5pPr>
            <a:lvl6pPr marL="6172200" indent="0">
              <a:buNone/>
              <a:defRPr sz="2700"/>
            </a:lvl6pPr>
            <a:lvl7pPr marL="7406640" indent="0">
              <a:buNone/>
              <a:defRPr sz="2700"/>
            </a:lvl7pPr>
            <a:lvl8pPr marL="8641080" indent="0">
              <a:buNone/>
              <a:defRPr sz="2700"/>
            </a:lvl8pPr>
            <a:lvl9pPr marL="9875520" indent="0">
              <a:buNone/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328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429" y="1280160"/>
            <a:ext cx="10617040" cy="4480560"/>
          </a:xfrm>
        </p:spPr>
        <p:txBody>
          <a:bodyPr anchor="b"/>
          <a:lstStyle>
            <a:lvl1pPr>
              <a:defRPr sz="86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994608" y="2764791"/>
            <a:ext cx="16664940" cy="13646150"/>
          </a:xfrm>
        </p:spPr>
        <p:txBody>
          <a:bodyPr anchor="t"/>
          <a:lstStyle>
            <a:lvl1pPr marL="0" indent="0">
              <a:buNone/>
              <a:defRPr sz="8640"/>
            </a:lvl1pPr>
            <a:lvl2pPr marL="1234440" indent="0">
              <a:buNone/>
              <a:defRPr sz="7560"/>
            </a:lvl2pPr>
            <a:lvl3pPr marL="2468880" indent="0">
              <a:buNone/>
              <a:defRPr sz="6480"/>
            </a:lvl3pPr>
            <a:lvl4pPr marL="3703320" indent="0">
              <a:buNone/>
              <a:defRPr sz="5400"/>
            </a:lvl4pPr>
            <a:lvl5pPr marL="4937760" indent="0">
              <a:buNone/>
              <a:defRPr sz="5400"/>
            </a:lvl5pPr>
            <a:lvl6pPr marL="6172200" indent="0">
              <a:buNone/>
              <a:defRPr sz="5400"/>
            </a:lvl6pPr>
            <a:lvl7pPr marL="7406640" indent="0">
              <a:buNone/>
              <a:defRPr sz="5400"/>
            </a:lvl7pPr>
            <a:lvl8pPr marL="8641080" indent="0">
              <a:buNone/>
              <a:defRPr sz="5400"/>
            </a:lvl8pPr>
            <a:lvl9pPr marL="9875520" indent="0">
              <a:buNone/>
              <a:defRPr sz="54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67429" y="5760720"/>
            <a:ext cx="10617040" cy="10672446"/>
          </a:xfrm>
        </p:spPr>
        <p:txBody>
          <a:bodyPr/>
          <a:lstStyle>
            <a:lvl1pPr marL="0" indent="0">
              <a:buNone/>
              <a:defRPr sz="4320"/>
            </a:lvl1pPr>
            <a:lvl2pPr marL="1234440" indent="0">
              <a:buNone/>
              <a:defRPr sz="3780"/>
            </a:lvl2pPr>
            <a:lvl3pPr marL="2468880" indent="0">
              <a:buNone/>
              <a:defRPr sz="3240"/>
            </a:lvl3pPr>
            <a:lvl4pPr marL="3703320" indent="0">
              <a:buNone/>
              <a:defRPr sz="2700"/>
            </a:lvl4pPr>
            <a:lvl5pPr marL="4937760" indent="0">
              <a:buNone/>
              <a:defRPr sz="2700"/>
            </a:lvl5pPr>
            <a:lvl6pPr marL="6172200" indent="0">
              <a:buNone/>
              <a:defRPr sz="2700"/>
            </a:lvl6pPr>
            <a:lvl7pPr marL="7406640" indent="0">
              <a:buNone/>
              <a:defRPr sz="2700"/>
            </a:lvl7pPr>
            <a:lvl8pPr marL="8641080" indent="0">
              <a:buNone/>
              <a:defRPr sz="2700"/>
            </a:lvl8pPr>
            <a:lvl9pPr marL="9875520" indent="0">
              <a:buNone/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407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63140" y="1022352"/>
            <a:ext cx="28392120" cy="37115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3140" y="5111750"/>
            <a:ext cx="28392120" cy="121837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63140" y="17797781"/>
            <a:ext cx="7406640" cy="10223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135061-2F74-46D4-9F8F-C77EF304855D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04220" y="17797781"/>
            <a:ext cx="11109960" cy="10223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248620" y="17797781"/>
            <a:ext cx="7406640" cy="10223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C52CE-B062-47D6-A8CB-AF6B214D1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184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2468880" rtl="0" eaLnBrk="1" latinLnBrk="0" hangingPunct="1">
        <a:lnSpc>
          <a:spcPct val="90000"/>
        </a:lnSpc>
        <a:spcBef>
          <a:spcPct val="0"/>
        </a:spcBef>
        <a:buNone/>
        <a:defRPr sz="118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17220" indent="-617220" algn="l" defTabSz="2468880" rtl="0" eaLnBrk="1" latinLnBrk="0" hangingPunct="1">
        <a:lnSpc>
          <a:spcPct val="90000"/>
        </a:lnSpc>
        <a:spcBef>
          <a:spcPts val="27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1pPr>
      <a:lvl2pPr marL="1851660" indent="-617220" algn="l" defTabSz="2468880" rtl="0" eaLnBrk="1" latinLnBrk="0" hangingPunct="1">
        <a:lnSpc>
          <a:spcPct val="90000"/>
        </a:lnSpc>
        <a:spcBef>
          <a:spcPts val="135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2pPr>
      <a:lvl3pPr marL="3086100" indent="-617220" algn="l" defTabSz="2468880" rtl="0" eaLnBrk="1" latinLnBrk="0" hangingPunct="1">
        <a:lnSpc>
          <a:spcPct val="90000"/>
        </a:lnSpc>
        <a:spcBef>
          <a:spcPts val="135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3pPr>
      <a:lvl4pPr marL="4320540" indent="-617220" algn="l" defTabSz="2468880" rtl="0" eaLnBrk="1" latinLnBrk="0" hangingPunct="1">
        <a:lnSpc>
          <a:spcPct val="90000"/>
        </a:lnSpc>
        <a:spcBef>
          <a:spcPts val="1350"/>
        </a:spcBef>
        <a:buFont typeface="Arial" panose="020B0604020202020204" pitchFamily="34" charset="0"/>
        <a:buChar char="•"/>
        <a:defRPr sz="4860" kern="1200">
          <a:solidFill>
            <a:schemeClr val="tx1"/>
          </a:solidFill>
          <a:latin typeface="+mn-lt"/>
          <a:ea typeface="+mn-ea"/>
          <a:cs typeface="+mn-cs"/>
        </a:defRPr>
      </a:lvl4pPr>
      <a:lvl5pPr marL="5554980" indent="-617220" algn="l" defTabSz="2468880" rtl="0" eaLnBrk="1" latinLnBrk="0" hangingPunct="1">
        <a:lnSpc>
          <a:spcPct val="90000"/>
        </a:lnSpc>
        <a:spcBef>
          <a:spcPts val="1350"/>
        </a:spcBef>
        <a:buFont typeface="Arial" panose="020B0604020202020204" pitchFamily="34" charset="0"/>
        <a:buChar char="•"/>
        <a:defRPr sz="4860" kern="1200">
          <a:solidFill>
            <a:schemeClr val="tx1"/>
          </a:solidFill>
          <a:latin typeface="+mn-lt"/>
          <a:ea typeface="+mn-ea"/>
          <a:cs typeface="+mn-cs"/>
        </a:defRPr>
      </a:lvl5pPr>
      <a:lvl6pPr marL="6789420" indent="-617220" algn="l" defTabSz="2468880" rtl="0" eaLnBrk="1" latinLnBrk="0" hangingPunct="1">
        <a:lnSpc>
          <a:spcPct val="90000"/>
        </a:lnSpc>
        <a:spcBef>
          <a:spcPts val="1350"/>
        </a:spcBef>
        <a:buFont typeface="Arial" panose="020B0604020202020204" pitchFamily="34" charset="0"/>
        <a:buChar char="•"/>
        <a:defRPr sz="4860" kern="1200">
          <a:solidFill>
            <a:schemeClr val="tx1"/>
          </a:solidFill>
          <a:latin typeface="+mn-lt"/>
          <a:ea typeface="+mn-ea"/>
          <a:cs typeface="+mn-cs"/>
        </a:defRPr>
      </a:lvl6pPr>
      <a:lvl7pPr marL="8023860" indent="-617220" algn="l" defTabSz="2468880" rtl="0" eaLnBrk="1" latinLnBrk="0" hangingPunct="1">
        <a:lnSpc>
          <a:spcPct val="90000"/>
        </a:lnSpc>
        <a:spcBef>
          <a:spcPts val="1350"/>
        </a:spcBef>
        <a:buFont typeface="Arial" panose="020B0604020202020204" pitchFamily="34" charset="0"/>
        <a:buChar char="•"/>
        <a:defRPr sz="4860" kern="1200">
          <a:solidFill>
            <a:schemeClr val="tx1"/>
          </a:solidFill>
          <a:latin typeface="+mn-lt"/>
          <a:ea typeface="+mn-ea"/>
          <a:cs typeface="+mn-cs"/>
        </a:defRPr>
      </a:lvl7pPr>
      <a:lvl8pPr marL="9258300" indent="-617220" algn="l" defTabSz="2468880" rtl="0" eaLnBrk="1" latinLnBrk="0" hangingPunct="1">
        <a:lnSpc>
          <a:spcPct val="90000"/>
        </a:lnSpc>
        <a:spcBef>
          <a:spcPts val="1350"/>
        </a:spcBef>
        <a:buFont typeface="Arial" panose="020B0604020202020204" pitchFamily="34" charset="0"/>
        <a:buChar char="•"/>
        <a:defRPr sz="4860" kern="1200">
          <a:solidFill>
            <a:schemeClr val="tx1"/>
          </a:solidFill>
          <a:latin typeface="+mn-lt"/>
          <a:ea typeface="+mn-ea"/>
          <a:cs typeface="+mn-cs"/>
        </a:defRPr>
      </a:lvl8pPr>
      <a:lvl9pPr marL="10492740" indent="-617220" algn="l" defTabSz="2468880" rtl="0" eaLnBrk="1" latinLnBrk="0" hangingPunct="1">
        <a:lnSpc>
          <a:spcPct val="90000"/>
        </a:lnSpc>
        <a:spcBef>
          <a:spcPts val="1350"/>
        </a:spcBef>
        <a:buFont typeface="Arial" panose="020B0604020202020204" pitchFamily="34" charset="0"/>
        <a:buChar char="•"/>
        <a:defRPr sz="48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468880" rtl="0" eaLnBrk="1" latinLnBrk="0" hangingPunct="1">
        <a:defRPr sz="4860" kern="1200">
          <a:solidFill>
            <a:schemeClr val="tx1"/>
          </a:solidFill>
          <a:latin typeface="+mn-lt"/>
          <a:ea typeface="+mn-ea"/>
          <a:cs typeface="+mn-cs"/>
        </a:defRPr>
      </a:lvl1pPr>
      <a:lvl2pPr marL="1234440" algn="l" defTabSz="2468880" rtl="0" eaLnBrk="1" latinLnBrk="0" hangingPunct="1">
        <a:defRPr sz="4860" kern="1200">
          <a:solidFill>
            <a:schemeClr val="tx1"/>
          </a:solidFill>
          <a:latin typeface="+mn-lt"/>
          <a:ea typeface="+mn-ea"/>
          <a:cs typeface="+mn-cs"/>
        </a:defRPr>
      </a:lvl2pPr>
      <a:lvl3pPr marL="2468880" algn="l" defTabSz="2468880" rtl="0" eaLnBrk="1" latinLnBrk="0" hangingPunct="1">
        <a:defRPr sz="4860" kern="1200">
          <a:solidFill>
            <a:schemeClr val="tx1"/>
          </a:solidFill>
          <a:latin typeface="+mn-lt"/>
          <a:ea typeface="+mn-ea"/>
          <a:cs typeface="+mn-cs"/>
        </a:defRPr>
      </a:lvl3pPr>
      <a:lvl4pPr marL="3703320" algn="l" defTabSz="2468880" rtl="0" eaLnBrk="1" latinLnBrk="0" hangingPunct="1">
        <a:defRPr sz="4860" kern="1200">
          <a:solidFill>
            <a:schemeClr val="tx1"/>
          </a:solidFill>
          <a:latin typeface="+mn-lt"/>
          <a:ea typeface="+mn-ea"/>
          <a:cs typeface="+mn-cs"/>
        </a:defRPr>
      </a:lvl4pPr>
      <a:lvl5pPr marL="4937760" algn="l" defTabSz="2468880" rtl="0" eaLnBrk="1" latinLnBrk="0" hangingPunct="1">
        <a:defRPr sz="4860" kern="1200">
          <a:solidFill>
            <a:schemeClr val="tx1"/>
          </a:solidFill>
          <a:latin typeface="+mn-lt"/>
          <a:ea typeface="+mn-ea"/>
          <a:cs typeface="+mn-cs"/>
        </a:defRPr>
      </a:lvl5pPr>
      <a:lvl6pPr marL="6172200" algn="l" defTabSz="2468880" rtl="0" eaLnBrk="1" latinLnBrk="0" hangingPunct="1">
        <a:defRPr sz="4860" kern="1200">
          <a:solidFill>
            <a:schemeClr val="tx1"/>
          </a:solidFill>
          <a:latin typeface="+mn-lt"/>
          <a:ea typeface="+mn-ea"/>
          <a:cs typeface="+mn-cs"/>
        </a:defRPr>
      </a:lvl6pPr>
      <a:lvl7pPr marL="7406640" algn="l" defTabSz="2468880" rtl="0" eaLnBrk="1" latinLnBrk="0" hangingPunct="1">
        <a:defRPr sz="4860" kern="1200">
          <a:solidFill>
            <a:schemeClr val="tx1"/>
          </a:solidFill>
          <a:latin typeface="+mn-lt"/>
          <a:ea typeface="+mn-ea"/>
          <a:cs typeface="+mn-cs"/>
        </a:defRPr>
      </a:lvl7pPr>
      <a:lvl8pPr marL="8641080" algn="l" defTabSz="2468880" rtl="0" eaLnBrk="1" latinLnBrk="0" hangingPunct="1">
        <a:defRPr sz="4860" kern="1200">
          <a:solidFill>
            <a:schemeClr val="tx1"/>
          </a:solidFill>
          <a:latin typeface="+mn-lt"/>
          <a:ea typeface="+mn-ea"/>
          <a:cs typeface="+mn-cs"/>
        </a:defRPr>
      </a:lvl8pPr>
      <a:lvl9pPr marL="9875520" algn="l" defTabSz="2468880" rtl="0" eaLnBrk="1" latinLnBrk="0" hangingPunct="1">
        <a:defRPr sz="48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sidehighered.com/news/2019/06/24/theres-movement-better-scientific-posters-are-they-really-better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kristinrojasmd" TargetMode="External"/><Relationship Id="rId3" Type="http://schemas.openxmlformats.org/officeDocument/2006/relationships/hyperlink" Target="https://www.qrcode-monkey.com/" TargetMode="External"/><Relationship Id="rId7" Type="http://schemas.openxmlformats.org/officeDocument/2006/relationships/image" Target="../media/image10.png"/><Relationship Id="rId2" Type="http://schemas.openxmlformats.org/officeDocument/2006/relationships/hyperlink" Target="https://linktr.ee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witter.com/kristinrojasmd/status/1124418213050298368" TargetMode="Externa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1RwJbhkCA58&amp;feature=youtu.be" TargetMode="External"/><Relationship Id="rId2" Type="http://schemas.openxmlformats.org/officeDocument/2006/relationships/hyperlink" Target="https://www.insidehighered.com/news/2019/06/24/theres-movement-better-scientific-posters-are-they-really-better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92AD944-7D57-4665-971F-668A33F598C8}"/>
              </a:ext>
            </a:extLst>
          </p:cNvPr>
          <p:cNvSpPr txBox="1"/>
          <p:nvPr/>
        </p:nvSpPr>
        <p:spPr>
          <a:xfrm>
            <a:off x="0" y="0"/>
            <a:ext cx="32918400" cy="255454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</a:rPr>
              <a:t>Abstract #: Abstract Title</a:t>
            </a:r>
          </a:p>
          <a:p>
            <a:pPr algn="ctr"/>
            <a:endParaRPr lang="en-US" sz="3200" dirty="0">
              <a:solidFill>
                <a:schemeClr val="bg1"/>
              </a:solidFill>
            </a:endParaRP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Authors: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DEC3DA-1C54-4FCA-8123-728A6D0DC052}"/>
              </a:ext>
            </a:extLst>
          </p:cNvPr>
          <p:cNvSpPr txBox="1"/>
          <p:nvPr/>
        </p:nvSpPr>
        <p:spPr>
          <a:xfrm>
            <a:off x="11332029" y="2554545"/>
            <a:ext cx="11201400" cy="16527601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chemeClr val="bg1"/>
                </a:solidFill>
              </a:rPr>
              <a:t>Conclusions/Main Finding Goes Here in Plain English </a:t>
            </a:r>
          </a:p>
          <a:p>
            <a:endParaRPr lang="en-US" sz="9600" dirty="0">
              <a:solidFill>
                <a:schemeClr val="bg1"/>
              </a:solidFill>
            </a:endParaRPr>
          </a:p>
          <a:p>
            <a:r>
              <a:rPr lang="en-US" sz="9600" i="1" dirty="0">
                <a:solidFill>
                  <a:schemeClr val="bg1"/>
                </a:solidFill>
              </a:rPr>
              <a:t>Emphasize Important Words</a:t>
            </a:r>
          </a:p>
          <a:p>
            <a:endParaRPr lang="en-US" sz="9600" dirty="0">
              <a:solidFill>
                <a:schemeClr val="bg1"/>
              </a:solidFill>
            </a:endParaRPr>
          </a:p>
          <a:p>
            <a:endParaRPr lang="en-US" sz="9600" dirty="0">
              <a:solidFill>
                <a:schemeClr val="bg1"/>
              </a:solidFill>
            </a:endParaRPr>
          </a:p>
          <a:p>
            <a:endParaRPr lang="en-US" sz="9600" dirty="0">
              <a:solidFill>
                <a:schemeClr val="bg1"/>
              </a:solidFill>
            </a:endParaRPr>
          </a:p>
          <a:p>
            <a:endParaRPr lang="en-US" sz="9600" dirty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>Insert Logos, Acknowledgements, Author Contact Information, QR Codes here</a:t>
            </a:r>
          </a:p>
          <a:p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7E0184-1599-4CA6-A246-A096FD37DD48}"/>
              </a:ext>
            </a:extLst>
          </p:cNvPr>
          <p:cNvSpPr txBox="1"/>
          <p:nvPr/>
        </p:nvSpPr>
        <p:spPr>
          <a:xfrm>
            <a:off x="0" y="2554545"/>
            <a:ext cx="11332029" cy="8094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/>
              <a:t>Background/Methods: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/>
              <a:t>Who cares?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/>
              <a:t>Explain why your study matters in the fastest, most concise way possible (</a:t>
            </a:r>
            <a:r>
              <a:rPr lang="en-US" sz="4000" b="1" dirty="0"/>
              <a:t>feel free to add graphics/images!)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19C1F6-3D38-4E5E-A734-7BC16958D47A}"/>
              </a:ext>
            </a:extLst>
          </p:cNvPr>
          <p:cNvSpPr txBox="1"/>
          <p:nvPr/>
        </p:nvSpPr>
        <p:spPr>
          <a:xfrm>
            <a:off x="0" y="10649069"/>
            <a:ext cx="11332029" cy="8094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/>
              <a:t>Methods: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How did you find this?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What did you collect and who did you collect it from?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How did you test it?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/>
              <a:t>Illustrate your methods if you can!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A34632-24C8-466A-83D9-E07601553C0D}"/>
              </a:ext>
            </a:extLst>
          </p:cNvPr>
          <p:cNvSpPr txBox="1"/>
          <p:nvPr/>
        </p:nvSpPr>
        <p:spPr>
          <a:xfrm>
            <a:off x="22533429" y="2554545"/>
            <a:ext cx="10384971" cy="9325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/>
              <a:t>Results/Graphs/Data: </a:t>
            </a:r>
          </a:p>
          <a:p>
            <a:r>
              <a:rPr lang="en-US" sz="4000" dirty="0"/>
              <a:t>Delete this text and replace with your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Graphs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Charts/Comparisons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Images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Tables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A0672C-393D-4C8C-BD57-83F777616BF2}"/>
              </a:ext>
            </a:extLst>
          </p:cNvPr>
          <p:cNvSpPr txBox="1"/>
          <p:nvPr/>
        </p:nvSpPr>
        <p:spPr>
          <a:xfrm>
            <a:off x="22664059" y="13726835"/>
            <a:ext cx="1025434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/>
              <a:t>Future Directions for Research: </a:t>
            </a:r>
          </a:p>
          <a:p>
            <a:endParaRPr lang="en-US" sz="4000" dirty="0"/>
          </a:p>
          <a:p>
            <a:endParaRPr lang="en-US" sz="4000" dirty="0"/>
          </a:p>
          <a:p>
            <a:endParaRPr lang="en-US" sz="4000" dirty="0"/>
          </a:p>
          <a:p>
            <a:endParaRPr lang="en-US" sz="4000" dirty="0"/>
          </a:p>
          <a:p>
            <a:endParaRPr lang="en-US" sz="4000" dirty="0"/>
          </a:p>
          <a:p>
            <a:endParaRPr lang="en-US" sz="4000" dirty="0"/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912921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92AD944-7D57-4665-971F-668A33F598C8}"/>
              </a:ext>
            </a:extLst>
          </p:cNvPr>
          <p:cNvSpPr txBox="1"/>
          <p:nvPr/>
        </p:nvSpPr>
        <p:spPr>
          <a:xfrm>
            <a:off x="0" y="0"/>
            <a:ext cx="32918400" cy="255454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</a:rPr>
              <a:t>Abstract #: How to Create a Stellar Poster Presentation</a:t>
            </a:r>
          </a:p>
          <a:p>
            <a:pPr algn="ctr"/>
            <a:endParaRPr lang="en-US" sz="3200" dirty="0">
              <a:solidFill>
                <a:schemeClr val="bg1"/>
              </a:solidFill>
            </a:endParaRP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Authors: John Doe, Jane Smith, ASCO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DEC3DA-1C54-4FCA-8123-728A6D0DC052}"/>
              </a:ext>
            </a:extLst>
          </p:cNvPr>
          <p:cNvSpPr txBox="1"/>
          <p:nvPr/>
        </p:nvSpPr>
        <p:spPr>
          <a:xfrm>
            <a:off x="11332029" y="2554545"/>
            <a:ext cx="11201400" cy="1671226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endParaRPr lang="en-US" sz="6600" dirty="0">
              <a:solidFill>
                <a:schemeClr val="bg1"/>
              </a:solidFill>
            </a:endParaRPr>
          </a:p>
          <a:p>
            <a:r>
              <a:rPr lang="en-US" sz="6000" b="1" dirty="0">
                <a:solidFill>
                  <a:schemeClr val="bg1"/>
                </a:solidFill>
              </a:rPr>
              <a:t>Your poster is a vehicle for explaining to attendees where the research in the field is going, and </a:t>
            </a:r>
            <a:r>
              <a:rPr lang="en-US" sz="6000" b="1" i="1" dirty="0">
                <a:solidFill>
                  <a:schemeClr val="bg1"/>
                </a:solidFill>
              </a:rPr>
              <a:t>why it matters to clinicians.</a:t>
            </a:r>
          </a:p>
          <a:p>
            <a:endParaRPr lang="en-US" sz="9600" dirty="0">
              <a:solidFill>
                <a:schemeClr val="bg1"/>
              </a:solidFill>
            </a:endParaRPr>
          </a:p>
          <a:p>
            <a:r>
              <a:rPr lang="en-US" sz="7000" i="1" u="sng" dirty="0">
                <a:solidFill>
                  <a:schemeClr val="bg1"/>
                </a:solidFill>
              </a:rPr>
              <a:t>Emphasize actionable take-home points </a:t>
            </a:r>
            <a:r>
              <a:rPr lang="en-US" sz="7000" i="1" dirty="0">
                <a:solidFill>
                  <a:schemeClr val="bg1"/>
                </a:solidFill>
              </a:rPr>
              <a:t>for optimal attendee learning.</a:t>
            </a:r>
          </a:p>
          <a:p>
            <a:endParaRPr lang="en-US" sz="9600" dirty="0">
              <a:solidFill>
                <a:schemeClr val="bg1"/>
              </a:solidFill>
            </a:endParaRPr>
          </a:p>
          <a:p>
            <a:endParaRPr lang="en-US" sz="9600" dirty="0">
              <a:solidFill>
                <a:schemeClr val="bg1"/>
              </a:solidFill>
            </a:endParaRPr>
          </a:p>
          <a:p>
            <a:endParaRPr lang="en-US" sz="9600" dirty="0">
              <a:solidFill>
                <a:schemeClr val="bg1"/>
              </a:solidFill>
            </a:endParaRPr>
          </a:p>
          <a:p>
            <a:endParaRPr lang="en-US" sz="3600" dirty="0">
              <a:solidFill>
                <a:schemeClr val="bg1"/>
              </a:solidFill>
            </a:endParaRPr>
          </a:p>
          <a:p>
            <a:endParaRPr lang="en-US" sz="3600" dirty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>Insert Logos, Acknowledgements, Author Contact Information, QR Codes here </a:t>
            </a:r>
          </a:p>
          <a:p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7E0184-1599-4CA6-A246-A096FD37DD48}"/>
              </a:ext>
            </a:extLst>
          </p:cNvPr>
          <p:cNvSpPr txBox="1"/>
          <p:nvPr/>
        </p:nvSpPr>
        <p:spPr>
          <a:xfrm>
            <a:off x="0" y="2554545"/>
            <a:ext cx="1133202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/>
              <a:t>Background/Methods: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/>
              <a:t>Use bullet point to create visual space within the text on your poster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/>
              <a:t>Only include what is necessary.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/>
              <a:t>Set the stage for the study.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/>
              <a:t>Focus more on the Results and Conclusions than on Background and Methods. </a:t>
            </a: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19C1F6-3D38-4E5E-A734-7BC16958D47A}"/>
              </a:ext>
            </a:extLst>
          </p:cNvPr>
          <p:cNvSpPr txBox="1"/>
          <p:nvPr/>
        </p:nvSpPr>
        <p:spPr>
          <a:xfrm>
            <a:off x="247135" y="9245830"/>
            <a:ext cx="1133202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/>
              <a:t>Methods: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This poster was built to serve as a guide for attendees to organize their research for poster presentation.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Why is this study important? Who does this research help?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What questions does this study aim to answer?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Why is it relevant to attendees?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A34632-24C8-466A-83D9-E07601553C0D}"/>
              </a:ext>
            </a:extLst>
          </p:cNvPr>
          <p:cNvSpPr txBox="1"/>
          <p:nvPr/>
        </p:nvSpPr>
        <p:spPr>
          <a:xfrm>
            <a:off x="22533429" y="2554545"/>
            <a:ext cx="10384971" cy="8094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/>
              <a:t>Results/Graphs/Data: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We surveyed meeting attendees and ASCO staff to find out what they loved or hated about poster presentations.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The survey included 5 questions.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90% stated that posters with too much text can be overwhelming.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10% of respondents do not visit the Poster Sessions.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80% appreciate use of tables/charts/graphs to demonstrate findings.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A0672C-393D-4C8C-BD57-83F777616BF2}"/>
              </a:ext>
            </a:extLst>
          </p:cNvPr>
          <p:cNvSpPr txBox="1"/>
          <p:nvPr/>
        </p:nvSpPr>
        <p:spPr>
          <a:xfrm>
            <a:off x="22664059" y="13726835"/>
            <a:ext cx="1025434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u="sng" dirty="0"/>
              <a:t>Future Directions for Research: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/>
              <a:t>How does this study help move the field forward/ provide value to clinicians and patients? </a:t>
            </a:r>
            <a:endParaRPr lang="en-US" sz="4000" dirty="0">
              <a:solidFill>
                <a:srgbClr val="FF0000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FF0000"/>
                </a:solidFill>
              </a:rPr>
              <a:t>Make a better poster! Learn more here:</a:t>
            </a:r>
          </a:p>
          <a:p>
            <a:r>
              <a:rPr lang="en-US" sz="4000" dirty="0">
                <a:hlinkClick r:id="rId3"/>
              </a:rPr>
              <a:t>https://www.insidehighered.com/news/2019/06/24/theres-movement-better-scientific-posters-are-they-really-better</a:t>
            </a:r>
            <a:r>
              <a:rPr lang="en-US" sz="4000" dirty="0"/>
              <a:t> </a:t>
            </a:r>
          </a:p>
          <a:p>
            <a:endParaRPr lang="en-US" sz="40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2439206-49F8-47CB-AC00-A580350E7C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89367" y="9289789"/>
            <a:ext cx="7267576" cy="443704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0A4341B-253D-4B79-AB76-594CCB77D0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661" y="14435461"/>
            <a:ext cx="10208706" cy="401215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D267E30-DC66-425E-BC33-A7DB13C9CC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057789" y="17875248"/>
            <a:ext cx="1402406" cy="1144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754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F0F9AF0-F66F-4D1B-8ABB-34621DD7AA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73"/>
          <a:stretch/>
        </p:blipFill>
        <p:spPr>
          <a:xfrm>
            <a:off x="2947738" y="2487417"/>
            <a:ext cx="11454062" cy="7030195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7A1DE618-643E-4290-8444-2D670EB70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7687" y="-2212"/>
            <a:ext cx="13603026" cy="1965831"/>
          </a:xfrm>
        </p:spPr>
        <p:txBody>
          <a:bodyPr>
            <a:normAutofit/>
          </a:bodyPr>
          <a:lstStyle/>
          <a:p>
            <a:r>
              <a:rPr lang="en-US" sz="11000" b="1" dirty="0">
                <a:latin typeface="+mn-lt"/>
              </a:rPr>
              <a:t>Real World Samples</a:t>
            </a:r>
          </a:p>
        </p:txBody>
      </p:sp>
      <p:pic>
        <p:nvPicPr>
          <p:cNvPr id="1026" name="Picture 2" descr="Image">
            <a:extLst>
              <a:ext uri="{FF2B5EF4-FFF2-40B4-BE49-F238E27FC236}">
                <a16:creationId xmlns:a16="http://schemas.microsoft.com/office/drawing/2014/main" id="{6DA1C7C6-210F-48E4-BCF9-F2A3BE4197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45" b="8340"/>
          <a:stretch/>
        </p:blipFill>
        <p:spPr bwMode="auto">
          <a:xfrm>
            <a:off x="15268366" y="9517612"/>
            <a:ext cx="14214171" cy="9299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">
            <a:extLst>
              <a:ext uri="{FF2B5EF4-FFF2-40B4-BE49-F238E27FC236}">
                <a16:creationId xmlns:a16="http://schemas.microsoft.com/office/drawing/2014/main" id="{D8F07ADE-9B80-4B79-B791-569B22D71E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36" t="21381" r="22605" b="20724"/>
          <a:stretch/>
        </p:blipFill>
        <p:spPr bwMode="auto">
          <a:xfrm>
            <a:off x="2298180" y="10431048"/>
            <a:ext cx="10482361" cy="6807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">
            <a:extLst>
              <a:ext uri="{FF2B5EF4-FFF2-40B4-BE49-F238E27FC236}">
                <a16:creationId xmlns:a16="http://schemas.microsoft.com/office/drawing/2014/main" id="{E97DF997-0531-4AFC-B742-BC2E6DD216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27" t="13158" r="21629" b="24985"/>
          <a:stretch/>
        </p:blipFill>
        <p:spPr bwMode="auto">
          <a:xfrm>
            <a:off x="16846608" y="2233005"/>
            <a:ext cx="9155883" cy="7027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22279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hlinkClick r:id="rId2"/>
            <a:extLst>
              <a:ext uri="{FF2B5EF4-FFF2-40B4-BE49-F238E27FC236}">
                <a16:creationId xmlns:a16="http://schemas.microsoft.com/office/drawing/2014/main" id="{08346F16-E6F8-42FC-BA64-9229E18AAB57}"/>
              </a:ext>
            </a:extLst>
          </p:cNvPr>
          <p:cNvSpPr/>
          <p:nvPr/>
        </p:nvSpPr>
        <p:spPr>
          <a:xfrm>
            <a:off x="2362200" y="16210083"/>
            <a:ext cx="3268579" cy="25591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71ABED-F630-40F1-81A5-EEC922E48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7974" y="411946"/>
            <a:ext cx="11170376" cy="2233283"/>
          </a:xfrm>
        </p:spPr>
        <p:txBody>
          <a:bodyPr>
            <a:normAutofit/>
          </a:bodyPr>
          <a:lstStyle/>
          <a:p>
            <a:pPr algn="ctr"/>
            <a:r>
              <a:rPr lang="en-US" sz="11000" b="1" dirty="0">
                <a:latin typeface="+mn-lt"/>
                <a:ea typeface="Lato Black" panose="020F0502020204030203" pitchFamily="34" charset="0"/>
                <a:cs typeface="Lato Black" panose="020F0502020204030203" pitchFamily="34" charset="0"/>
              </a:rPr>
              <a:t>How to QR 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E007E-F751-4980-B13D-3DDB68024B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08028" y="4278085"/>
            <a:ext cx="16114874" cy="10440003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7800" b="1" dirty="0">
                <a:latin typeface="Lato" panose="020F0502020204030203" pitchFamily="34" charset="0"/>
                <a:cs typeface="Arial" panose="020B0604020202020204" pitchFamily="34" charset="0"/>
              </a:rPr>
              <a:t>How do I</a:t>
            </a:r>
            <a:r>
              <a:rPr lang="en-US" sz="7800" b="1" dirty="0">
                <a:solidFill>
                  <a:schemeClr val="bg1"/>
                </a:solidFill>
                <a:latin typeface="Lato" panose="020F0502020204030203" pitchFamily="34" charset="0"/>
                <a:cs typeface="Arial" panose="020B0604020202020204" pitchFamily="34" charset="0"/>
              </a:rPr>
              <a:t> </a:t>
            </a:r>
            <a:r>
              <a:rPr lang="en-US" sz="7800" b="1" dirty="0">
                <a:solidFill>
                  <a:schemeClr val="accent1"/>
                </a:solidFill>
                <a:latin typeface="Lato" panose="020F0502020204030203" pitchFamily="34" charset="0"/>
                <a:cs typeface="Arial" panose="020B0604020202020204" pitchFamily="34" charset="0"/>
              </a:rPr>
              <a:t>create</a:t>
            </a:r>
            <a:r>
              <a:rPr lang="en-US" sz="7800" b="1" dirty="0">
                <a:solidFill>
                  <a:schemeClr val="bg1"/>
                </a:solidFill>
                <a:latin typeface="Lato" panose="020F0502020204030203" pitchFamily="34" charset="0"/>
                <a:cs typeface="Arial" panose="020B0604020202020204" pitchFamily="34" charset="0"/>
              </a:rPr>
              <a:t> </a:t>
            </a:r>
            <a:r>
              <a:rPr lang="en-US" sz="7800" b="1" dirty="0">
                <a:latin typeface="Lato" panose="020F0502020204030203" pitchFamily="34" charset="0"/>
                <a:cs typeface="Arial" panose="020B0604020202020204" pitchFamily="34" charset="0"/>
              </a:rPr>
              <a:t>a QR code?</a:t>
            </a:r>
          </a:p>
          <a:p>
            <a:pPr>
              <a:lnSpc>
                <a:spcPct val="110000"/>
              </a:lnSpc>
            </a:pPr>
            <a:r>
              <a:rPr lang="en-US" sz="6000" dirty="0">
                <a:solidFill>
                  <a:srgbClr val="2196F3"/>
                </a:solidFill>
                <a:latin typeface="Lato" panose="020F0502020204030203" pitchFamily="34" charset="0"/>
                <a:cs typeface="Arial" panose="020B0604020202020204" pitchFamily="34" charset="0"/>
                <a:hlinkClick r:id="rId3"/>
              </a:rPr>
              <a:t>https://www.qrcode-monkey.com/</a:t>
            </a:r>
            <a:r>
              <a:rPr lang="en-US" sz="6000" dirty="0">
                <a:solidFill>
                  <a:srgbClr val="2196F3"/>
                </a:solidFill>
                <a:latin typeface="Lato" panose="020F0502020204030203" pitchFamily="34" charset="0"/>
                <a:cs typeface="Arial" panose="020B0604020202020204" pitchFamily="34" charset="0"/>
              </a:rPr>
              <a:t> </a:t>
            </a:r>
            <a:r>
              <a:rPr lang="en-US" sz="6000" dirty="0">
                <a:solidFill>
                  <a:schemeClr val="bg1"/>
                </a:solidFill>
                <a:latin typeface="Lato" panose="020F0502020204030203" pitchFamily="34" charset="0"/>
                <a:cs typeface="Arial" panose="020B0604020202020204" pitchFamily="34" charset="0"/>
              </a:rPr>
              <a:t>is free, URLs don’t expire, and you can add cool features like images.</a:t>
            </a:r>
            <a:br>
              <a:rPr lang="en-US" sz="6000" dirty="0">
                <a:solidFill>
                  <a:srgbClr val="2196F3"/>
                </a:solidFill>
                <a:latin typeface="Lato" panose="020F0502020204030203" pitchFamily="34" charset="0"/>
                <a:cs typeface="Arial" panose="020B0604020202020204" pitchFamily="34" charset="0"/>
              </a:rPr>
            </a:br>
            <a:br>
              <a:rPr lang="en-US" sz="6000" dirty="0">
                <a:solidFill>
                  <a:srgbClr val="2196F3"/>
                </a:solidFill>
                <a:latin typeface="Lato" panose="020F0502020204030203" pitchFamily="34" charset="0"/>
                <a:cs typeface="Arial" panose="020B0604020202020204" pitchFamily="34" charset="0"/>
              </a:rPr>
            </a:br>
            <a:endParaRPr lang="en-US" sz="6000" dirty="0">
              <a:solidFill>
                <a:srgbClr val="2196F3"/>
              </a:solidFill>
              <a:latin typeface="Lato" panose="020F0502020204030203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78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How do I </a:t>
            </a:r>
            <a:r>
              <a:rPr lang="en-US" sz="7800" b="1" dirty="0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scan</a:t>
            </a:r>
            <a:r>
              <a:rPr lang="en-US" sz="78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 QR code?</a:t>
            </a:r>
          </a:p>
          <a:p>
            <a:pPr>
              <a:lnSpc>
                <a:spcPct val="110000"/>
              </a:lnSpc>
            </a:pPr>
            <a:r>
              <a:rPr lang="en-US" sz="6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Just pull out your phone and take a picture!</a:t>
            </a:r>
            <a:r>
              <a:rPr lang="en-US" sz="60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6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All modern iPhones and most Android phones have built-in QR detection in their cameras. Some Android phones may need an app.</a:t>
            </a:r>
            <a:br>
              <a:rPr lang="en-US" sz="6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br>
              <a:rPr lang="en-US" sz="6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endParaRPr lang="en-US" sz="6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C9D3D64-A9B7-4AFC-A66C-1B29B4F914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57724" y="4278085"/>
            <a:ext cx="4686300" cy="4686300"/>
          </a:xfrm>
          <a:prstGeom prst="rect">
            <a:avLst/>
          </a:prstGeom>
        </p:spPr>
      </p:pic>
      <p:pic>
        <p:nvPicPr>
          <p:cNvPr id="7" name="Picture 6">
            <a:hlinkClick r:id="rId6"/>
            <a:extLst>
              <a:ext uri="{FF2B5EF4-FFF2-40B4-BE49-F238E27FC236}">
                <a16:creationId xmlns:a16="http://schemas.microsoft.com/office/drawing/2014/main" id="{CAF5EFFD-3E2B-4BB2-93BE-1BF0E052C2B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45018" y="11021785"/>
            <a:ext cx="4686300" cy="4495800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07E6096-B3BF-47AC-962E-5C88CBF8FB4A}"/>
              </a:ext>
            </a:extLst>
          </p:cNvPr>
          <p:cNvSpPr txBox="1"/>
          <p:nvPr/>
        </p:nvSpPr>
        <p:spPr>
          <a:xfrm>
            <a:off x="1027620" y="8375443"/>
            <a:ext cx="59377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/>
              <a:t>Ctrl-click</a:t>
            </a:r>
            <a:r>
              <a:rPr lang="en-US" sz="4000" dirty="0"/>
              <a:t> this thumbnail to watch a video on scanning #betterposter QR codes</a:t>
            </a:r>
            <a:r>
              <a:rPr lang="en-US" sz="40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2F06F7F1-B026-4D3E-9F80-50B4EBBCC9D3}"/>
              </a:ext>
            </a:extLst>
          </p:cNvPr>
          <p:cNvSpPr/>
          <p:nvPr/>
        </p:nvSpPr>
        <p:spPr>
          <a:xfrm>
            <a:off x="5492928" y="10419347"/>
            <a:ext cx="2107019" cy="1384995"/>
          </a:xfrm>
          <a:custGeom>
            <a:avLst/>
            <a:gdLst>
              <a:gd name="connsiteX0" fmla="*/ 980 w 1589149"/>
              <a:gd name="connsiteY0" fmla="*/ 0 h 2069432"/>
              <a:gd name="connsiteX1" fmla="*/ 257654 w 1589149"/>
              <a:gd name="connsiteY1" fmla="*/ 1780674 h 2069432"/>
              <a:gd name="connsiteX2" fmla="*/ 1589149 w 1589149"/>
              <a:gd name="connsiteY2" fmla="*/ 2069432 h 2069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89149" h="2069432">
                <a:moveTo>
                  <a:pt x="980" y="0"/>
                </a:moveTo>
                <a:cubicBezTo>
                  <a:pt x="-3031" y="717884"/>
                  <a:pt x="-7041" y="1435769"/>
                  <a:pt x="257654" y="1780674"/>
                </a:cubicBezTo>
                <a:cubicBezTo>
                  <a:pt x="522349" y="2125579"/>
                  <a:pt x="1131949" y="2007937"/>
                  <a:pt x="1589149" y="2069432"/>
                </a:cubicBezTo>
              </a:path>
            </a:pathLst>
          </a:custGeom>
          <a:solidFill>
            <a:schemeClr val="bg1"/>
          </a:solidFill>
          <a:ln w="76200">
            <a:solidFill>
              <a:schemeClr val="tx1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DF8CF84-10E7-4689-A819-230811EEEDBF}"/>
              </a:ext>
            </a:extLst>
          </p:cNvPr>
          <p:cNvSpPr txBox="1"/>
          <p:nvPr/>
        </p:nvSpPr>
        <p:spPr>
          <a:xfrm>
            <a:off x="7971924" y="15517585"/>
            <a:ext cx="53721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Donated by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>
                <a:solidFill>
                  <a:schemeClr val="bg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@kristinrojasmd</a:t>
            </a:r>
            <a:endParaRPr lang="en-US" sz="2800" b="1" dirty="0">
              <a:solidFill>
                <a:schemeClr val="bg1"/>
              </a:solidFill>
            </a:endParaRPr>
          </a:p>
          <a:p>
            <a:r>
              <a:rPr lang="en-US" sz="2800" dirty="0">
                <a:hlinkClick r:id="rId6"/>
              </a:rPr>
              <a:t>https://twitter.com/kristinrojasmd/status/1124418213050298368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450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3FDB8-DD92-48A8-B2F8-9F4171D37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1000" b="1" dirty="0"/>
              <a:t>Additional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8557AA-55ED-4E0D-A086-91973DD7A2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Learn about the development of this Template by Mike Morrison, Michigan State University: </a:t>
            </a:r>
            <a:r>
              <a:rPr lang="en-US" dirty="0">
                <a:hlinkClick r:id="rId2"/>
              </a:rPr>
              <a:t>https://www.insidehighered.com/news/2019/06/24/theres-movement-better-scientific-posters-are-they-really-better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Watch this YouTube Video explaining the Template: </a:t>
            </a:r>
            <a:r>
              <a:rPr lang="en-US" dirty="0">
                <a:hlinkClick r:id="rId3"/>
              </a:rPr>
              <a:t>https://www.youtube.com/watch?v=1RwJbhkCA58&amp;feature=youtu.be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2980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spia_result xmlns="6ff2e11f-b4de-4e4d-a435-7c3e5c2935fd" xsi:nil="true"/>
    <_spia_type xmlns="6ff2e11f-b4de-4e4d-a435-7c3e5c2935fd" xsi:nil="true"/>
    <_spia_rule xmlns="6ff2e11f-b4de-4e4d-a435-7c3e5c2935fd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2D61854EB7BCC41ADDA2B74FCD91CF5" ma:contentTypeVersion="3" ma:contentTypeDescription="Create a new document." ma:contentTypeScope="" ma:versionID="799f804008acfe55905acd2cafc7ece2">
  <xsd:schema xmlns:xsd="http://www.w3.org/2001/XMLSchema" xmlns:xs="http://www.w3.org/2001/XMLSchema" xmlns:p="http://schemas.microsoft.com/office/2006/metadata/properties" xmlns:ns2="6ff2e11f-b4de-4e4d-a435-7c3e5c2935fd" targetNamespace="http://schemas.microsoft.com/office/2006/metadata/properties" ma:root="true" ma:fieldsID="b0a6ec985163c9d463516eaa1d1d6f8d" ns2:_="">
    <xsd:import namespace="6ff2e11f-b4de-4e4d-a435-7c3e5c2935fd"/>
    <xsd:element name="properties">
      <xsd:complexType>
        <xsd:sequence>
          <xsd:element name="documentManagement">
            <xsd:complexType>
              <xsd:all>
                <xsd:element ref="ns2:_spia_rule" minOccurs="0"/>
                <xsd:element ref="ns2:_spia_type" minOccurs="0"/>
                <xsd:element ref="ns2:_spia_resul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f2e11f-b4de-4e4d-a435-7c3e5c2935fd" elementFormDefault="qualified">
    <xsd:import namespace="http://schemas.microsoft.com/office/2006/documentManagement/types"/>
    <xsd:import namespace="http://schemas.microsoft.com/office/infopath/2007/PartnerControls"/>
    <xsd:element name="_spia_rule" ma:index="8" nillable="true" ma:displayName="_spia_rule" ma:hidden="true" ma:internalName="_spia_rule">
      <xsd:simpleType>
        <xsd:restriction base="dms:Text"/>
      </xsd:simpleType>
    </xsd:element>
    <xsd:element name="_spia_type" ma:index="9" nillable="true" ma:displayName="_spia_type" ma:hidden="true" ma:internalName="_spia_type">
      <xsd:simpleType>
        <xsd:restriction base="dms:Text"/>
      </xsd:simpleType>
    </xsd:element>
    <xsd:element name="_spia_result" ma:index="10" nillable="true" ma:displayName="_spia_result" ma:hidden="true" ma:internalName="_spia_result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FDF4B4D-E2FB-4D27-8E56-E0FB6F9C2260}">
  <ds:schemaRefs>
    <ds:schemaRef ds:uri="http://purl.org/dc/dcmitype/"/>
    <ds:schemaRef ds:uri="http://schemas.microsoft.com/office/infopath/2007/PartnerControls"/>
    <ds:schemaRef ds:uri="6ff2e11f-b4de-4e4d-a435-7c3e5c2935fd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DEDDC01-E82B-4CD5-81F0-E016CC1CF44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ff2e11f-b4de-4e4d-a435-7c3e5c2935f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63943FB-B30E-4EA8-AC49-4555611B5CF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375</TotalTime>
  <Words>523</Words>
  <Application>Microsoft Office PowerPoint</Application>
  <PresentationFormat>Custom</PresentationFormat>
  <Paragraphs>103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Lato</vt:lpstr>
      <vt:lpstr>Arial</vt:lpstr>
      <vt:lpstr>Calibri Light</vt:lpstr>
      <vt:lpstr>Calibri</vt:lpstr>
      <vt:lpstr>Office Theme</vt:lpstr>
      <vt:lpstr>PowerPoint Presentation</vt:lpstr>
      <vt:lpstr>PowerPoint Presentation</vt:lpstr>
      <vt:lpstr>Real World Samples</vt:lpstr>
      <vt:lpstr>How to QR Code</vt:lpstr>
      <vt:lpstr>Additional 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 finding goes here, translated into plain English. Emphasize the important words.</dc:title>
  <dc:creator>Lisa Greaves</dc:creator>
  <cp:lastModifiedBy>Drier, Diane</cp:lastModifiedBy>
  <cp:revision>34</cp:revision>
  <dcterms:created xsi:type="dcterms:W3CDTF">2019-07-25T20:43:26Z</dcterms:created>
  <dcterms:modified xsi:type="dcterms:W3CDTF">2019-11-20T20:00:48Z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0x01010062D61854EB7BCC41ADDA2B74FCD91CF5</vt:lpwstr>
  </property>
</Properties>
</file>